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60" r:id="rId3"/>
    <p:sldId id="256" r:id="rId4"/>
    <p:sldId id="258" r:id="rId5"/>
    <p:sldId id="261" r:id="rId6"/>
    <p:sldId id="259" r:id="rId7"/>
    <p:sldId id="268" r:id="rId8"/>
    <p:sldId id="262" r:id="rId9"/>
    <p:sldId id="263" r:id="rId10"/>
    <p:sldId id="267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A0F7E-802C-4B84-B8EB-6287D325B250}" v="28" dt="2023-08-31T01:51:25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5465" autoAdjust="0"/>
  </p:normalViewPr>
  <p:slideViewPr>
    <p:cSldViewPr snapToGrid="0">
      <p:cViewPr varScale="1">
        <p:scale>
          <a:sx n="121" d="100"/>
          <a:sy n="121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6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8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07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9085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1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2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8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5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2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4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7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6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6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3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2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6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04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0552" y="856581"/>
            <a:ext cx="8791575" cy="101123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Algoritmo caixeiro viajante        e sua complexidade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4059155" cy="1655762"/>
          </a:xfrm>
        </p:spPr>
        <p:txBody>
          <a:bodyPr/>
          <a:lstStyle/>
          <a:p>
            <a:r>
              <a:rPr lang="pt-BR" dirty="0"/>
              <a:t>Carla Braga – </a:t>
            </a:r>
            <a:r>
              <a:rPr lang="pt-BR" dirty="0" err="1"/>
              <a:t>rgm</a:t>
            </a:r>
            <a:r>
              <a:rPr lang="pt-BR" dirty="0"/>
              <a:t> 27060268</a:t>
            </a:r>
          </a:p>
          <a:p>
            <a:r>
              <a:rPr lang="pt-BR" dirty="0"/>
              <a:t>Taui silva – </a:t>
            </a:r>
            <a:r>
              <a:rPr lang="pt-BR" dirty="0" err="1"/>
              <a:t>rgm</a:t>
            </a:r>
            <a:r>
              <a:rPr lang="pt-BR" dirty="0"/>
              <a:t> 31476309</a:t>
            </a:r>
          </a:p>
          <a:p>
            <a:r>
              <a:rPr lang="pt-BR" dirty="0"/>
              <a:t>João </a:t>
            </a:r>
            <a:r>
              <a:rPr lang="pt-BR" dirty="0" err="1"/>
              <a:t>victor</a:t>
            </a:r>
            <a:r>
              <a:rPr lang="pt-BR" dirty="0"/>
              <a:t> – </a:t>
            </a:r>
            <a:r>
              <a:rPr lang="pt-BR" dirty="0" err="1"/>
              <a:t>rgm</a:t>
            </a:r>
            <a:r>
              <a:rPr lang="pt-BR" dirty="0"/>
              <a:t> 26429594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6" y="2986129"/>
            <a:ext cx="4086477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82253" y="-91440"/>
            <a:ext cx="8791575" cy="101123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3.2 DISCUSSÃO FINAL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13198" y="981143"/>
            <a:ext cx="6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Algoritmo de força bruta é um algoritmo exaustivo e </a:t>
            </a:r>
            <a:r>
              <a:rPr lang="pt-BR" dirty="0" err="1"/>
              <a:t>sub-ótimo</a:t>
            </a:r>
            <a:r>
              <a:rPr lang="pt-BR" dirty="0"/>
              <a:t>*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524000" y="3026637"/>
            <a:ext cx="517207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txBody>
          <a:bodyPr wrap="square" rtlCol="0">
            <a:spAutoFit/>
          </a:bodyPr>
          <a:lstStyle/>
          <a:p>
            <a:r>
              <a:rPr lang="pt-BR" sz="2000" b="1" dirty="0"/>
              <a:t>           Complexidade de Cada Algoritmo</a:t>
            </a:r>
          </a:p>
        </p:txBody>
      </p:sp>
      <p:pic>
        <p:nvPicPr>
          <p:cNvPr id="2050" name="Picture 2" descr="https://miro.medium.com/v2/resize:fit:700/1*XxrlvcJtjEYYzXaBdObv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t="5544" r="13552" b="3735"/>
          <a:stretch/>
        </p:blipFill>
        <p:spPr bwMode="auto">
          <a:xfrm>
            <a:off x="6829425" y="3026637"/>
            <a:ext cx="5035607" cy="26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113198" y="1483069"/>
            <a:ext cx="566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Algoritmo da formiga é um algoritmo heurístico e ótimo*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13198" y="1984995"/>
            <a:ext cx="836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CONTUDO</a:t>
            </a:r>
            <a:r>
              <a:rPr lang="pt-BR" dirty="0"/>
              <a:t>, como o problema do </a:t>
            </a:r>
            <a:r>
              <a:rPr lang="pt-BR" u="sng" dirty="0"/>
              <a:t>caixeiro viajante é um problema </a:t>
            </a:r>
            <a:r>
              <a:rPr lang="pt-BR" u="sng" dirty="0">
                <a:solidFill>
                  <a:srgbClr val="92D050"/>
                </a:solidFill>
              </a:rPr>
              <a:t>NP-difícil</a:t>
            </a:r>
            <a:r>
              <a:rPr lang="pt-BR" dirty="0"/>
              <a:t>, o que significa que não existe nenhum algoritmo ótimo por si conhecido para resolvê-lo.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402233" y="4179579"/>
            <a:ext cx="1775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Colônia Formigas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FFC000"/>
                </a:solidFill>
              </a:rPr>
              <a:t>       O(n^2)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113198" y="4179579"/>
            <a:ext cx="127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Força Bruta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FF0000"/>
                </a:solidFill>
              </a:rPr>
              <a:t>     O(n!)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657850" y="6198437"/>
            <a:ext cx="594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*Algoritmos Ótimos e </a:t>
            </a:r>
            <a:r>
              <a:rPr lang="pt-BR" dirty="0" err="1"/>
              <a:t>Sub-Ótimos</a:t>
            </a:r>
            <a:r>
              <a:rPr lang="pt-BR" dirty="0"/>
              <a:t> quando comparados entre si</a:t>
            </a:r>
          </a:p>
        </p:txBody>
      </p:sp>
    </p:spTree>
    <p:extLst>
      <p:ext uri="{BB962C8B-B14F-4D97-AF65-F5344CB8AC3E}">
        <p14:creationId xmlns:p14="http://schemas.microsoft.com/office/powerpoint/2010/main" val="25657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228CCF7-EBC2-2B60-B4D5-6F265BBCB8C6}"/>
              </a:ext>
            </a:extLst>
          </p:cNvPr>
          <p:cNvSpPr/>
          <p:nvPr/>
        </p:nvSpPr>
        <p:spPr>
          <a:xfrm>
            <a:off x="2030163" y="1096260"/>
            <a:ext cx="9536690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ea typeface="+mn-lt"/>
                <a:cs typeface="+mn-lt"/>
              </a:rPr>
              <a:t>A </a:t>
            </a:r>
            <a:r>
              <a:rPr lang="pt-BR" sz="2000" b="1" u="sng" dirty="0">
                <a:solidFill>
                  <a:schemeClr val="bg1"/>
                </a:solidFill>
                <a:ea typeface="+mn-lt"/>
                <a:cs typeface="+mn-lt"/>
              </a:rPr>
              <a:t>aplicabilidade</a:t>
            </a:r>
            <a:r>
              <a:rPr lang="pt-BR" sz="2000" dirty="0">
                <a:ea typeface="+mn-lt"/>
                <a:cs typeface="+mn-lt"/>
              </a:rPr>
              <a:t> da solução desses padrões no cotidiano pode ser em ambientes de: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3" name="Título 1"/>
          <p:cNvSpPr>
            <a:spLocks noGrp="1"/>
          </p:cNvSpPr>
          <p:nvPr>
            <p:ph type="ctrTitle"/>
          </p:nvPr>
        </p:nvSpPr>
        <p:spPr>
          <a:xfrm>
            <a:off x="2402721" y="0"/>
            <a:ext cx="8791575" cy="82354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3.3 DISCUSSÃO E APLICABILIDADES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9296400" y="2168341"/>
            <a:ext cx="1897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- Logística e Entrega</a:t>
            </a:r>
            <a:br>
              <a:rPr lang="pt-BR" b="1" dirty="0">
                <a:ea typeface="+mn-lt"/>
                <a:cs typeface="+mn-lt"/>
              </a:rPr>
            </a:br>
            <a:endParaRPr lang="pt-BR" b="1" dirty="0"/>
          </a:p>
          <a:p>
            <a:r>
              <a:rPr lang="pt-BR" b="1" dirty="0">
                <a:ea typeface="+mn-lt"/>
                <a:cs typeface="+mn-lt"/>
              </a:rPr>
              <a:t>- Otimização em Redes de Computadores</a:t>
            </a:r>
            <a:br>
              <a:rPr lang="pt-BR" b="1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/>
            </a:r>
            <a:br>
              <a:rPr lang="pt-BR" b="1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>- Serviços de Navegação GPS</a:t>
            </a:r>
            <a:br>
              <a:rPr lang="pt-BR" b="1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/>
            </a:r>
            <a:br>
              <a:rPr lang="pt-BR" b="1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>- </a:t>
            </a:r>
            <a:r>
              <a:rPr lang="pt-BR" b="1" dirty="0" err="1">
                <a:ea typeface="+mn-lt"/>
                <a:cs typeface="+mn-lt"/>
              </a:rPr>
              <a:t>Decifragem</a:t>
            </a:r>
            <a:r>
              <a:rPr lang="pt-BR" b="1" dirty="0">
                <a:ea typeface="+mn-lt"/>
                <a:cs typeface="+mn-lt"/>
              </a:rPr>
              <a:t> de Senha Criptografadas</a:t>
            </a:r>
            <a:endParaRPr lang="pt-BR" b="1" dirty="0"/>
          </a:p>
          <a:p>
            <a:endParaRPr lang="pt-BR" dirty="0"/>
          </a:p>
        </p:txBody>
      </p:sp>
      <p:pic>
        <p:nvPicPr>
          <p:cNvPr id="3082" name="Picture 10" descr="https://i.pinimg.com/564x/d2/1c/4c/d21c4c8fc8880ce5a8c73c8c9c3894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8" y="4542946"/>
            <a:ext cx="4151312" cy="23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pinimg.com/564x/e8/19/a9/e819a983750196eca2114d67978cc3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38" y="1725420"/>
            <a:ext cx="3073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 que é criptografia de ponta-a-ponta? Saiba porque WhatsApp e Telegram  usam essa tecnologia - Positivo do seu jei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2" y="1592555"/>
            <a:ext cx="3006725" cy="18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GPS – Sistema de Posicionamento Global - Brasil Esco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92" y="3446295"/>
            <a:ext cx="2132932" cy="14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i.pinimg.com/564x/67/03/ec/6703ec3cfec0aef72faa12e12711eb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09" y="4453783"/>
            <a:ext cx="1464049" cy="23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i.pinimg.com/564x/92/2f/30/922f308ff02c4d41ad894bd85118dc6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96" y="3262120"/>
            <a:ext cx="1614737" cy="174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52911" y="347217"/>
            <a:ext cx="8791575" cy="77821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REFERÊNCIAS bibliográficas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01158" y="1694215"/>
            <a:ext cx="98202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DIVERIO, T. A.; MENEZES, P. B. </a:t>
            </a:r>
            <a:r>
              <a:rPr lang="pt-BR" sz="2400" b="1" dirty="0"/>
              <a:t>Teoria da Computação: Máquinas Universais e </a:t>
            </a:r>
            <a:r>
              <a:rPr lang="pt-BR" sz="2400" b="1" dirty="0" err="1"/>
              <a:t>Computabilidade</a:t>
            </a:r>
            <a:r>
              <a:rPr lang="pt-BR" sz="2400" b="1" dirty="0"/>
              <a:t>. </a:t>
            </a:r>
            <a:r>
              <a:rPr lang="pt-BR" sz="2400" dirty="0"/>
              <a:t>Porto Alegre: Sagra-</a:t>
            </a:r>
            <a:r>
              <a:rPr lang="pt-BR" sz="2400" dirty="0" err="1"/>
              <a:t>Luzzatto</a:t>
            </a:r>
            <a:r>
              <a:rPr lang="pt-BR" sz="2400" dirty="0"/>
              <a:t>, 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CARVALHO, A. V. </a:t>
            </a:r>
            <a:r>
              <a:rPr lang="pt-BR" sz="2400" b="1" dirty="0"/>
              <a:t>O Problema do Caixeiro Viajante com Múltiplos Passageiros, Bônus Opcionais, Quota e Tempo. </a:t>
            </a:r>
            <a:r>
              <a:rPr lang="pt-BR" sz="2400" dirty="0"/>
              <a:t>Tese (Doutorado em Sistemas e Computação) – Centro de Ciências Exatas e da Terra, Universidade Federal do Rio Grande do Norte. Rio Grande do Norte,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GOMES, Francisco. </a:t>
            </a:r>
            <a:r>
              <a:rPr lang="pt-BR" sz="2400" b="1" dirty="0"/>
              <a:t>Algoritmo de Colônia de Formigas. </a:t>
            </a:r>
            <a:r>
              <a:rPr lang="pt-BR" sz="2400" dirty="0"/>
              <a:t>2009. Disponível em: &lt;https://www.ime.unicamp.br/~chico/mt852/formigas.pdf&gt;. Acesso em: 10 set.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Otimização por Colônia de Formigas (ACO). </a:t>
            </a:r>
            <a:r>
              <a:rPr lang="pt-BR" sz="2400" dirty="0"/>
              <a:t>1997. Disponível em: &lt;https://www.cin.ufpe.br/~</a:t>
            </a:r>
            <a:r>
              <a:rPr lang="pt-BR" sz="2400" dirty="0" err="1"/>
              <a:t>cz</a:t>
            </a:r>
            <a:r>
              <a:rPr lang="pt-BR" sz="2400" dirty="0"/>
              <a:t>/aulas/Swarm.pdf&gt;. Acesso em: 10 set. 2023.</a:t>
            </a:r>
          </a:p>
        </p:txBody>
      </p:sp>
    </p:spTree>
    <p:extLst>
      <p:ext uri="{BB962C8B-B14F-4D97-AF65-F5344CB8AC3E}">
        <p14:creationId xmlns:p14="http://schemas.microsoft.com/office/powerpoint/2010/main" val="41912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81460" y="2202873"/>
            <a:ext cx="6142548" cy="1496291"/>
          </a:xfrm>
        </p:spPr>
        <p:txBody>
          <a:bodyPr>
            <a:normAutofit/>
          </a:bodyPr>
          <a:lstStyle/>
          <a:p>
            <a:pPr algn="ctr"/>
            <a:r>
              <a:rPr lang="pt-BR" sz="8000" dirty="0"/>
              <a:t>introdução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76" y="0"/>
            <a:ext cx="4893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297" y="-68900"/>
            <a:ext cx="8791575" cy="811182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1.1 Definição do problema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37250" y="864667"/>
            <a:ext cx="7418819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900" b="1" dirty="0">
                <a:solidFill>
                  <a:schemeClr val="bg2">
                    <a:lumMod val="50000"/>
                  </a:schemeClr>
                </a:solidFill>
              </a:rPr>
              <a:t>O Problema do Caixeiro Viajante </a:t>
            </a:r>
            <a:r>
              <a:rPr lang="pt-BR" sz="1900" dirty="0"/>
              <a:t>pode ser definido da seguinte maneira: Dado um conjunto de cidades e as distâncias entre os pares das cidades, o objetivo é encontrar o caminho mais curto que visite cada cidade exatamente uma vez e retorne à cidade de origem. Isso significa que o "caixeiro" deseja visitar várias cidades para fazer vendas e, em seguida, retornar ao ponto de partida, minimizando a distância total percorrida. O vendedor deve passar por todas as cidades uma única vez.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01484" y="3115471"/>
            <a:ext cx="5090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Principais características do quebra-cabeça: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224084" y="3687901"/>
            <a:ext cx="30481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- Distâncias: </a:t>
            </a:r>
            <a:r>
              <a:rPr lang="pt-BR" sz="2000" dirty="0"/>
              <a:t>Para cada par de cidades, é conhecida a distância (ou custo) de viajar de uma cidade para outra.</a:t>
            </a:r>
            <a:br>
              <a:rPr lang="pt-BR" sz="2000" dirty="0"/>
            </a:br>
            <a:r>
              <a:rPr lang="pt-BR" sz="2000" dirty="0"/>
              <a:t/>
            </a:r>
            <a:br>
              <a:rPr lang="pt-BR" sz="2000" dirty="0"/>
            </a:b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- Otimização: </a:t>
            </a:r>
            <a:r>
              <a:rPr lang="pt-BR" sz="2000" dirty="0"/>
              <a:t>O objetivo é encontrar o caminho mais curto em termos de distância total percorrida. 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21470" y="3657619"/>
            <a:ext cx="297373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- Completude: </a:t>
            </a:r>
            <a:r>
              <a:rPr lang="pt-BR" sz="2000" dirty="0"/>
              <a:t>O caixeiro deve visitar todas as cidades. Não pode deixar nenhuma cidade de fora.</a:t>
            </a:r>
            <a:br>
              <a:rPr lang="pt-BR" sz="2000" dirty="0"/>
            </a:br>
            <a:r>
              <a:rPr lang="pt-BR" sz="2000" dirty="0"/>
              <a:t/>
            </a:r>
            <a:br>
              <a:rPr lang="pt-BR" sz="2000" dirty="0"/>
            </a:b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- Ciclo: </a:t>
            </a:r>
            <a:r>
              <a:rPr lang="pt-BR" sz="2000" dirty="0"/>
              <a:t>O caminho percorrido deve formar um ciclo, começando e terminando na mesma cidade (cidade de origem).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70" y="1296785"/>
            <a:ext cx="2735929" cy="27764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71" y="4073238"/>
            <a:ext cx="2735929" cy="27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98632" y="0"/>
            <a:ext cx="8791575" cy="101123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1.2 Definição do problema</a:t>
            </a:r>
          </a:p>
        </p:txBody>
      </p:sp>
      <p:sp>
        <p:nvSpPr>
          <p:cNvPr id="7" name="Retângulo 6"/>
          <p:cNvSpPr/>
          <p:nvPr/>
        </p:nvSpPr>
        <p:spPr>
          <a:xfrm>
            <a:off x="2884619" y="1077739"/>
            <a:ext cx="681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O Problema do Caixeiro Viajante é um problema de otimização combinatória conhecido por ser </a:t>
            </a:r>
            <a:r>
              <a:rPr lang="pt-BR" sz="2000" u="sng" dirty="0"/>
              <a:t>NP-difícil</a:t>
            </a:r>
            <a:r>
              <a:rPr lang="pt-BR" sz="2000" dirty="0"/>
              <a:t>, o que significa que não se conhece nenhum algoritmo específico e ainda eficiente que possa encontrar a solução satisfatória em tempo polinomial para todas as instâncias do problema.</a:t>
            </a:r>
            <a:br>
              <a:rPr lang="pt-BR" sz="2000" dirty="0"/>
            </a:br>
            <a:r>
              <a:rPr lang="pt-BR" sz="2000" dirty="0"/>
              <a:t/>
            </a:r>
            <a:br>
              <a:rPr lang="pt-BR" sz="2000" dirty="0"/>
            </a:br>
            <a:r>
              <a:rPr lang="pt-BR" sz="2000" dirty="0"/>
              <a:t>Devido à sua complexidade, várias abordagens são usadas para resolver o Problema do Caixeiro Viajante, 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</a:rPr>
              <a:t>incluindo algoritmos de força bruta, heurísticas e algoritmos aproximativos.</a:t>
            </a:r>
            <a:r>
              <a:rPr lang="pt-BR" sz="2000" dirty="0"/>
              <a:t> </a:t>
            </a:r>
            <a:br>
              <a:rPr lang="pt-BR" sz="2000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19" y="4560561"/>
            <a:ext cx="4790209" cy="2220191"/>
          </a:xfrm>
          <a:prstGeom prst="rect">
            <a:avLst/>
          </a:prstGeom>
        </p:spPr>
      </p:pic>
      <p:sp>
        <p:nvSpPr>
          <p:cNvPr id="10" name="Seta para Cima 9"/>
          <p:cNvSpPr/>
          <p:nvPr/>
        </p:nvSpPr>
        <p:spPr>
          <a:xfrm>
            <a:off x="7863840" y="4681441"/>
            <a:ext cx="606829" cy="197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565376" y="4746568"/>
            <a:ext cx="1609402" cy="64633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Complexidade de </a:t>
            </a:r>
            <a:r>
              <a:rPr lang="pt-BR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resolução</a:t>
            </a:r>
          </a:p>
        </p:txBody>
      </p:sp>
    </p:spTree>
    <p:extLst>
      <p:ext uri="{BB962C8B-B14F-4D97-AF65-F5344CB8AC3E}">
        <p14:creationId xmlns:p14="http://schemas.microsoft.com/office/powerpoint/2010/main" val="31909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45159" y="1886989"/>
            <a:ext cx="5747385" cy="238575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8000" dirty="0"/>
              <a:t>CONCLUSÃO E RESULTADOS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98" y="0"/>
            <a:ext cx="494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97147" y="0"/>
            <a:ext cx="8791575" cy="101123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2. RESOLUÇÃO do problema</a:t>
            </a:r>
          </a:p>
        </p:txBody>
      </p:sp>
      <p:sp>
        <p:nvSpPr>
          <p:cNvPr id="3" name="Retângulo 2"/>
          <p:cNvSpPr/>
          <p:nvPr/>
        </p:nvSpPr>
        <p:spPr>
          <a:xfrm>
            <a:off x="2247659" y="1791744"/>
            <a:ext cx="319999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A partir das metodologias utilizadas, Estudo de Caso e Modelo de Algoritmos, concluímos que estudar e apresentar o método da </a:t>
            </a:r>
            <a:r>
              <a:rPr lang="pt-BR" sz="22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“</a:t>
            </a:r>
            <a:r>
              <a:rPr lang="pt-BR" sz="2200" b="1" u="sng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Brute</a:t>
            </a:r>
            <a:r>
              <a:rPr lang="pt-BR" sz="22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Force”</a:t>
            </a:r>
            <a:r>
              <a:rPr lang="pt-BR" sz="2200" dirty="0"/>
              <a:t>, e do </a:t>
            </a:r>
            <a:r>
              <a:rPr lang="pt-BR" sz="2200" b="1" u="sng" dirty="0">
                <a:solidFill>
                  <a:schemeClr val="bg1"/>
                </a:solidFill>
              </a:rPr>
              <a:t>“Algoritmo da Formiga”</a:t>
            </a:r>
            <a:r>
              <a:rPr lang="pt-BR" sz="2200" dirty="0"/>
              <a:t>, ambos em </a:t>
            </a:r>
            <a:r>
              <a:rPr lang="pt-BR" sz="2200" b="1" u="sng" dirty="0" err="1">
                <a:solidFill>
                  <a:schemeClr val="bg1"/>
                </a:solidFill>
              </a:rPr>
              <a:t>python</a:t>
            </a:r>
            <a:r>
              <a:rPr lang="pt-BR" sz="2200" dirty="0"/>
              <a:t>, seria uma ótima elucidação do tema e suas abordagens.</a:t>
            </a:r>
          </a:p>
        </p:txBody>
      </p:sp>
      <p:pic>
        <p:nvPicPr>
          <p:cNvPr id="1026" name="Picture 2" descr="What is a brute attack? What are the types of brute force attacks and how  you can prevent i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94" y="1413973"/>
            <a:ext cx="3000088" cy="146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odle de luta de luta de braço forte | Veto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41" y="1413973"/>
            <a:ext cx="2622368" cy="147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.pinimg.com/564x/8b/87/d7/8b87d773d61b8be1f54d40c9addff8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25" y="4020176"/>
            <a:ext cx="1576972" cy="23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nt colony side 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45" y="4091121"/>
            <a:ext cx="1783388" cy="209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72" y="2587961"/>
            <a:ext cx="3083866" cy="1806710"/>
          </a:xfrm>
          <a:prstGeom prst="rect">
            <a:avLst/>
          </a:prstGeom>
        </p:spPr>
      </p:pic>
      <p:pic>
        <p:nvPicPr>
          <p:cNvPr id="2050" name="Picture 2" descr="Swarm Intelligence - Zeeshan-ul-hassan Usman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681" y="4987418"/>
            <a:ext cx="1996965" cy="12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22652" y="101413"/>
            <a:ext cx="9766471" cy="127144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2.1 CONTEXTUALIZAÇÃO Colônia DE FORMIGAS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upload.wikimedia.org/wikipedia/commons/thumb/9/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1"/>
          <a:stretch/>
        </p:blipFill>
        <p:spPr bwMode="auto">
          <a:xfrm>
            <a:off x="2924502" y="1557524"/>
            <a:ext cx="4658711" cy="47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Hub - gamalahmed3265/ACO-Algorithm: this repository for Ant Colony  Optimization algorithm 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71" y="3839924"/>
            <a:ext cx="3760790" cy="24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 Explicativo 1 (Sem Bordas) 9"/>
          <p:cNvSpPr/>
          <p:nvPr/>
        </p:nvSpPr>
        <p:spPr>
          <a:xfrm>
            <a:off x="7236176" y="1472313"/>
            <a:ext cx="2656490" cy="1386108"/>
          </a:xfrm>
          <a:prstGeom prst="callout1">
            <a:avLst>
              <a:gd name="adj1" fmla="val 30693"/>
              <a:gd name="adj2" fmla="val -1508"/>
              <a:gd name="adj3" fmla="val 128993"/>
              <a:gd name="adj4" fmla="val -4219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n-Undecane CAS 1120-21-4 | 8186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89" y="1861069"/>
            <a:ext cx="1603464" cy="9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875142" y="1472313"/>
            <a:ext cx="137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Feromônio</a:t>
            </a:r>
            <a:endParaRPr lang="pt-BR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875142" y="2453816"/>
            <a:ext cx="137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92D050"/>
                </a:solidFill>
              </a:rPr>
              <a:t>N-</a:t>
            </a:r>
            <a:r>
              <a:rPr lang="pt-BR" b="1" dirty="0" err="1">
                <a:solidFill>
                  <a:srgbClr val="92D050"/>
                </a:solidFill>
              </a:rPr>
              <a:t>Undecano</a:t>
            </a:r>
            <a:endParaRPr lang="pt-BR" b="1" dirty="0">
              <a:solidFill>
                <a:srgbClr val="92D050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 rot="18586721">
            <a:off x="5934130" y="2545603"/>
            <a:ext cx="1683960" cy="180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34196" y="2451539"/>
            <a:ext cx="8302578" cy="135805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2.2 </a:t>
            </a:r>
            <a:r>
              <a:rPr lang="pt-BR" dirty="0"/>
              <a:t>Força </a:t>
            </a:r>
            <a:r>
              <a:rPr lang="pt-BR" dirty="0" smtClean="0"/>
              <a:t>bruta e colônia DE FORMIGAS </a:t>
            </a:r>
            <a:r>
              <a:rPr lang="pt-BR" dirty="0"/>
              <a:t>em código</a:t>
            </a:r>
          </a:p>
        </p:txBody>
      </p:sp>
    </p:spTree>
    <p:extLst>
      <p:ext uri="{BB962C8B-B14F-4D97-AF65-F5344CB8AC3E}">
        <p14:creationId xmlns:p14="http://schemas.microsoft.com/office/powerpoint/2010/main" val="2989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82253" y="-91440"/>
            <a:ext cx="8791575" cy="101123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3.1 DISCUSSÃO FINAL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56457" y="2745966"/>
            <a:ext cx="10951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Comparação</a:t>
            </a:r>
            <a:r>
              <a:rPr lang="pt-BR" sz="3200" dirty="0" smtClean="0"/>
              <a:t> </a:t>
            </a:r>
            <a:r>
              <a:rPr lang="pt-BR" sz="3200" dirty="0" smtClean="0"/>
              <a:t>da Complexidade e Compilação de ambos códigos</a:t>
            </a:r>
            <a:endParaRPr lang="pt-BR" sz="3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82083" y="3429000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(Tempo Real)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079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763</TotalTime>
  <Words>538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Microsoft JhengHei UI Light</vt:lpstr>
      <vt:lpstr>Arial</vt:lpstr>
      <vt:lpstr>Trebuchet MS</vt:lpstr>
      <vt:lpstr>Tw Cen MT</vt:lpstr>
      <vt:lpstr>Circuito</vt:lpstr>
      <vt:lpstr>Algoritmo caixeiro viajante        e sua complexidade</vt:lpstr>
      <vt:lpstr>introdução</vt:lpstr>
      <vt:lpstr>1.1 Definição do problema</vt:lpstr>
      <vt:lpstr>1.2 Definição do problema</vt:lpstr>
      <vt:lpstr>CONCLUSÃO E RESULTADOS</vt:lpstr>
      <vt:lpstr>2. RESOLUÇÃO do problema</vt:lpstr>
      <vt:lpstr>2.1 CONTEXTUALIZAÇÃO Colônia DE FORMIGAS</vt:lpstr>
      <vt:lpstr>2.2 Força bruta e colônia DE FORMIGAS em código</vt:lpstr>
      <vt:lpstr>3.1 DISCUSSÃO FINAL</vt:lpstr>
      <vt:lpstr>3.2 DISCUSSÃO FINAL</vt:lpstr>
      <vt:lpstr>3.3 DISCUSSÃO E APLICABILIDADES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caixeiro viajante        e sua complexidade</dc:title>
  <dc:creator>Carla Mariana Alencar Braga</dc:creator>
  <cp:lastModifiedBy>Carla Mariana Alencar Braga</cp:lastModifiedBy>
  <cp:revision>61</cp:revision>
  <dcterms:created xsi:type="dcterms:W3CDTF">2023-08-28T01:50:19Z</dcterms:created>
  <dcterms:modified xsi:type="dcterms:W3CDTF">2023-09-14T00:11:35Z</dcterms:modified>
</cp:coreProperties>
</file>